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66" r:id="rId5"/>
    <p:sldId id="261" r:id="rId6"/>
    <p:sldId id="262" r:id="rId7"/>
    <p:sldId id="263" r:id="rId8"/>
    <p:sldId id="264" r:id="rId9"/>
    <p:sldId id="265" r:id="rId10"/>
    <p:sldId id="275" r:id="rId11"/>
    <p:sldId id="267" r:id="rId12"/>
    <p:sldId id="268" r:id="rId13"/>
    <p:sldId id="272" r:id="rId14"/>
    <p:sldId id="273" r:id="rId15"/>
    <p:sldId id="269" r:id="rId16"/>
    <p:sldId id="274" r:id="rId17"/>
    <p:sldId id="270" r:id="rId18"/>
    <p:sldId id="259" r:id="rId1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125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F496BA-A31A-433E-B8E5-EC4D3A5116C5}" type="datetimeFigureOut">
              <a:rPr lang="fi-FI" smtClean="0"/>
              <a:t>7.10.2025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E2165C-F667-4F10-8873-2B314A9DC5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14935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2165C-F667-4F10-8873-2B314A9DC566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04655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2353A6-F537-D726-0A52-02A3D17C76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251C663-DA7C-6BD4-C030-90FCD74E98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AEE3F7A-5A40-27DC-6708-606E26B8B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905E-3759-4DBC-92AC-1BAC2B53A706}" type="datetime1">
              <a:rPr lang="fi-FI" smtClean="0"/>
              <a:t>7.10.2025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3E4219E-3BEF-8A29-27CF-8F9787E56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Elina Kotanen-Polvilampi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3DBC8E3-AC6B-2A83-87B6-1E4D4D4C4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3C66-6B5A-4EC2-BFBB-2C0CEF12436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97860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AF24DED-D9FA-9582-E6CA-F4E0225C9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C55C1849-43DF-75F1-96EA-8233AEF415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90B2692-A9AB-0FDC-EE34-E705B2D44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B94F8-39C4-4404-8C08-FAD137397131}" type="datetime1">
              <a:rPr lang="fi-FI" smtClean="0"/>
              <a:t>7.10.2025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90390A6-50BB-A97C-2835-6633E7FE5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Elina Kotanen-Polvilampi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8EE0399-B481-08F2-C6C9-C6F1EBAD1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3C66-6B5A-4EC2-BFBB-2C0CEF12436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70712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DAA91B5E-A823-CFE6-7992-5B8CD2C1BF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239937EA-0046-2D4E-0273-6243C17DEB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A13E711-423F-A437-D411-2392D1B2D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8CD7C-7822-4622-B9A1-9243C8627519}" type="datetime1">
              <a:rPr lang="fi-FI" smtClean="0"/>
              <a:t>7.10.2025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4565593-70A7-70D8-B5EE-39B91F774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Elina Kotanen-Polvilampi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B85A9B4-FFE6-4C20-EE26-FA1DF639E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3C66-6B5A-4EC2-BFBB-2C0CEF12436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11690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94753C-5C2C-D2EC-18EF-389FEFA1A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BECCC44-7C3F-7C64-90A3-CD58952DA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2B88B5D-181F-0679-A2D0-F8DB1F420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42724-B9CD-4672-8E3A-D349BD14F8CC}" type="datetime1">
              <a:rPr lang="fi-FI" smtClean="0"/>
              <a:t>7.10.2025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A83C03D-2991-E614-C75F-66E4E548E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Elina Kotanen-Polvilampi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A62F540-69CC-57EA-423C-453F39563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3C66-6B5A-4EC2-BFBB-2C0CEF12436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9070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082D6F0-01A8-1E98-69D8-436BE1ED5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4B2E099-0972-8732-F6C8-BADF98418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4969649-360A-742B-ED1D-C6FBB5309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96270-5CA9-4CAC-88DC-A618AF7CD11A}" type="datetime1">
              <a:rPr lang="fi-FI" smtClean="0"/>
              <a:t>7.10.2025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D7EC173-DCC1-81E7-751B-CB62474CC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Elina Kotanen-Polvilampi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DBC16CC-42F7-BAC2-5233-5B7DD4119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3C66-6B5A-4EC2-BFBB-2C0CEF12436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6360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26E12E-4FA9-78FE-3861-775FEED34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D99F8B0-6785-0D85-DD55-66AFA91AE0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97FD8DA-999F-0A44-BD83-C13693558F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B00E43B-1073-3B8F-7931-9358BD63F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136B3-1C2A-441F-B1D9-5ACE6096D15A}" type="datetime1">
              <a:rPr lang="fi-FI" smtClean="0"/>
              <a:t>7.10.2025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4FD7890-1CF5-92BB-1F47-BCA94047B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Elina Kotanen-Polvilampi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FD1C925-627D-70DB-D86A-75FF304C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3C66-6B5A-4EC2-BFBB-2C0CEF12436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0494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069D71B-DEFD-B498-CC66-F1394DF09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6E084BB-1BF7-E754-56A8-E3BB9A424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3887629-1C8E-7703-1331-FE68EFB6C3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0045CF62-70EB-4916-12DC-EC992F16D1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AF7AC806-661E-1CA9-0C54-A5BD1EF0FA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231F5808-5605-62F5-A61E-44C941854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D7B96-398C-4DDB-AB8B-F6B4A734452B}" type="datetime1">
              <a:rPr lang="fi-FI" smtClean="0"/>
              <a:t>7.10.2025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BF967858-084A-15CD-AEE7-9999B5563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Elina Kotanen-Polvilampi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DB000A48-2BCA-6B73-BDB9-65DACE27B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3C66-6B5A-4EC2-BFBB-2C0CEF12436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6338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4DD2D36-B761-91E2-70C1-13E02C0E6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7B054BE-0420-0C2C-CCE1-929D22AC4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66CC-3A12-43C7-8DC5-D480312F409F}" type="datetime1">
              <a:rPr lang="fi-FI" smtClean="0"/>
              <a:t>7.10.2025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DBAF885-0487-8CD6-FF3A-2242EED52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Elina Kotanen-Polvilampi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0FB1EB3-2431-C702-F354-830F6FEE8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3C66-6B5A-4EC2-BFBB-2C0CEF12436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16880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FF53DB9-6F5D-D15E-2968-25E8C4684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62E2-4946-49B2-BB7C-17A8BD4F5CDA}" type="datetime1">
              <a:rPr lang="fi-FI" smtClean="0"/>
              <a:t>7.10.2025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8810666-E36B-17AB-74CF-8315AF80B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Elina Kotanen-Polvilampi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2796A7F-3C72-4D91-F7C3-9A4DC6718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3C66-6B5A-4EC2-BFBB-2C0CEF12436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81338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2279126-2BB1-1A3E-1B14-D73E8CA4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026FA9B-DD5E-0EE6-D177-451980054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F9D3A4B-F928-4E54-4D36-D17BE2A96C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A6D14A2-4207-35E5-5218-11AF55DD1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F1A5E-5412-4D2E-9E6D-5EAA60D1A63D}" type="datetime1">
              <a:rPr lang="fi-FI" smtClean="0"/>
              <a:t>7.10.2025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8212E23-82CB-9060-0261-BA7DF4FE4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Elina Kotanen-Polvilampi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FC4E987-1C1E-260E-603E-DB5337421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3C66-6B5A-4EC2-BFBB-2C0CEF12436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42708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A5D6326-E7EF-A638-22DD-C3A40E38F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EE9CAF6E-85AC-0152-EF50-D15BAF7AEE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BC9CD35-7429-5FE0-3113-C66B36424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B30D9A3-9836-FE6F-B599-8A4D0FB80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A8DE9-A75D-443C-B41C-606863B1CEE4}" type="datetime1">
              <a:rPr lang="fi-FI" smtClean="0"/>
              <a:t>7.10.2025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73007E8-28C9-609F-3194-73E47EE95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Elina Kotanen-Polvilampi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A7D9EE4-90F3-7A47-FAA0-C0BB3D5A1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3C66-6B5A-4EC2-BFBB-2C0CEF12436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412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0ECF25CB-6824-014B-9BC5-33844D274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E18FCDC-CFC6-74C3-5BC7-618F1444F6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0E29D06-5A56-9CF1-2325-05442F7D39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DB7A7E-5CA1-4F60-A635-3D9C7CE03962}" type="datetime1">
              <a:rPr lang="fi-FI" smtClean="0"/>
              <a:t>7.10.2025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A47E840-B1B8-4E70-4495-60FA94019F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fi-FI"/>
              <a:t>Elina Kotanen-Polvilampi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4C6B58D-9DD7-A5A4-CF90-450133F489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053C66-6B5A-4EC2-BFBB-2C0CEF12436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18448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Värilliset kasvikset, haarukka ja ruukku">
            <a:extLst>
              <a:ext uri="{FF2B5EF4-FFF2-40B4-BE49-F238E27FC236}">
                <a16:creationId xmlns:a16="http://schemas.microsoft.com/office/drawing/2014/main" id="{6ED07A7D-FCE7-D8B9-D1F1-D05FE2785A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FB7FF91-9E7C-A1EB-11AC-0D573260E3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35402" y="743447"/>
            <a:ext cx="3445765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fi-FI" sz="4800" dirty="0"/>
              <a:t>Miten koostan ruokavalioni?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6B538F31-2A5F-3E26-1A26-D9E7E979C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5403" y="4629234"/>
            <a:ext cx="3445766" cy="1485319"/>
          </a:xfrm>
          <a:noFill/>
        </p:spPr>
        <p:txBody>
          <a:bodyPr>
            <a:normAutofit/>
          </a:bodyPr>
          <a:lstStyle/>
          <a:p>
            <a:pPr algn="l"/>
            <a:r>
              <a:rPr lang="fi-FI" dirty="0"/>
              <a:t>Tulehdusta ehkäisevän ruokavalion periaate</a:t>
            </a:r>
            <a:endParaRPr lang="fi-FI"/>
          </a:p>
        </p:txBody>
      </p:sp>
      <p:pic>
        <p:nvPicPr>
          <p:cNvPr id="7" name="Kuva 6" descr="Kuva, joka sisältää kohteen taide&#10;&#10;Tekoälyllä luotu sisältö voi olla virheellistä.">
            <a:extLst>
              <a:ext uri="{FF2B5EF4-FFF2-40B4-BE49-F238E27FC236}">
                <a16:creationId xmlns:a16="http://schemas.microsoft.com/office/drawing/2014/main" id="{50B929DB-4565-BA1C-1F95-40AD859EC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243" y="546556"/>
            <a:ext cx="1798324" cy="1249683"/>
          </a:xfrm>
          <a:prstGeom prst="rect">
            <a:avLst/>
          </a:prstGeom>
        </p:spPr>
      </p:pic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003E674-8CD9-7D58-02AE-4E8D2CEBC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Elina Kotanen-Polvilampi</a:t>
            </a:r>
          </a:p>
        </p:txBody>
      </p:sp>
      <p:pic>
        <p:nvPicPr>
          <p:cNvPr id="9" name="Ääni 8">
            <a:hlinkClick r:id="" action="ppaction://media"/>
            <a:extLst>
              <a:ext uri="{FF2B5EF4-FFF2-40B4-BE49-F238E27FC236}">
                <a16:creationId xmlns:a16="http://schemas.microsoft.com/office/drawing/2014/main" id="{338EEA24-B001-D5AA-F6E3-FCC37B86D0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71942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19"/>
    </mc:Choice>
    <mc:Fallback>
      <p:transition spd="slow" advTm="12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8E0D9D7-B268-A414-D2A5-5918D20B2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5400" dirty="0">
                <a:latin typeface="Baguet Script" panose="00000500000000000000" pitchFamily="2" charset="0"/>
              </a:rPr>
              <a:t>Marjat ja hedelmät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54CF8A3-18F2-6C38-DFD8-FB93E1FB5F6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Mustikat</a:t>
            </a:r>
          </a:p>
          <a:p>
            <a:r>
              <a:rPr lang="fi-FI" dirty="0"/>
              <a:t>Mustaherukat</a:t>
            </a:r>
          </a:p>
          <a:p>
            <a:r>
              <a:rPr lang="fi-FI" dirty="0"/>
              <a:t>Puolukat</a:t>
            </a:r>
          </a:p>
          <a:p>
            <a:r>
              <a:rPr lang="fi-FI" dirty="0"/>
              <a:t>Karpalot</a:t>
            </a:r>
          </a:p>
          <a:p>
            <a:r>
              <a:rPr lang="fi-FI" dirty="0"/>
              <a:t>Vadelmat</a:t>
            </a:r>
          </a:p>
          <a:p>
            <a:r>
              <a:rPr lang="fi-FI" dirty="0"/>
              <a:t>Mansikat</a:t>
            </a:r>
          </a:p>
          <a:p>
            <a:r>
              <a:rPr lang="fi-FI" dirty="0"/>
              <a:t>Aromia</a:t>
            </a:r>
          </a:p>
          <a:p>
            <a:r>
              <a:rPr lang="fi-FI" dirty="0"/>
              <a:t>Tyrni</a:t>
            </a:r>
          </a:p>
          <a:p>
            <a:r>
              <a:rPr lang="fi-FI" dirty="0"/>
              <a:t>Muut marjat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5C33CEC-4C44-FBDE-DA3B-FD9273ADAF0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Omenat</a:t>
            </a:r>
          </a:p>
          <a:p>
            <a:r>
              <a:rPr lang="fi-FI" dirty="0"/>
              <a:t>Appelsiinit ja sitrushedelmät</a:t>
            </a:r>
          </a:p>
          <a:p>
            <a:r>
              <a:rPr lang="fi-FI" dirty="0"/>
              <a:t>Granaattiomenat</a:t>
            </a:r>
          </a:p>
          <a:p>
            <a:r>
              <a:rPr lang="fi-FI" dirty="0"/>
              <a:t>Kirsikat</a:t>
            </a:r>
          </a:p>
          <a:p>
            <a:r>
              <a:rPr lang="fi-FI" dirty="0"/>
              <a:t>Päärynät</a:t>
            </a:r>
          </a:p>
          <a:p>
            <a:r>
              <a:rPr lang="fi-FI" dirty="0"/>
              <a:t>Luumut </a:t>
            </a:r>
          </a:p>
          <a:p>
            <a:r>
              <a:rPr lang="fi-FI" dirty="0"/>
              <a:t>Muut hedelmät</a:t>
            </a:r>
          </a:p>
        </p:txBody>
      </p:sp>
      <p:pic>
        <p:nvPicPr>
          <p:cNvPr id="6" name="Kuva 5" descr="Vesi meloni yläreunan näkymä sauvoja">
            <a:extLst>
              <a:ext uri="{FF2B5EF4-FFF2-40B4-BE49-F238E27FC236}">
                <a16:creationId xmlns:a16="http://schemas.microsoft.com/office/drawing/2014/main" id="{6C433A60-8DF8-A022-58AC-F6C7979A3F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610" y="4495166"/>
            <a:ext cx="3726000" cy="2484000"/>
          </a:xfrm>
          <a:prstGeom prst="rect">
            <a:avLst/>
          </a:prstGeom>
          <a:effectLst>
            <a:softEdge rad="558800"/>
          </a:effectLst>
        </p:spPr>
      </p:pic>
      <p:pic>
        <p:nvPicPr>
          <p:cNvPr id="8" name="Kuva 7" descr="Blueberries, jossa on puu pinta">
            <a:extLst>
              <a:ext uri="{FF2B5EF4-FFF2-40B4-BE49-F238E27FC236}">
                <a16:creationId xmlns:a16="http://schemas.microsoft.com/office/drawing/2014/main" id="{6EDD1FF9-6BB9-D04F-8750-7A76D82B19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405" y="4639166"/>
            <a:ext cx="3510000" cy="2340000"/>
          </a:xfrm>
          <a:prstGeom prst="rect">
            <a:avLst/>
          </a:prstGeom>
          <a:effectLst>
            <a:softEdge rad="457200"/>
          </a:effectLst>
        </p:spPr>
      </p:pic>
      <p:pic>
        <p:nvPicPr>
          <p:cNvPr id="10" name="Kuva 9" descr="Lähikuva mansikasta">
            <a:extLst>
              <a:ext uri="{FF2B5EF4-FFF2-40B4-BE49-F238E27FC236}">
                <a16:creationId xmlns:a16="http://schemas.microsoft.com/office/drawing/2014/main" id="{F86C144D-4624-DDAF-AC40-68ED4094DB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-229166"/>
            <a:ext cx="3672918" cy="2448000"/>
          </a:xfrm>
          <a:prstGeom prst="rect">
            <a:avLst/>
          </a:prstGeom>
          <a:effectLst>
            <a:softEdge rad="482600"/>
          </a:effectLst>
        </p:spPr>
      </p:pic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33A031C7-9165-0CA4-D0A1-9CBAB169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Elina Kotanen-Polvilampi</a:t>
            </a:r>
          </a:p>
        </p:txBody>
      </p:sp>
      <p:pic>
        <p:nvPicPr>
          <p:cNvPr id="9" name="Ääni 8">
            <a:hlinkClick r:id="" action="ppaction://media"/>
            <a:extLst>
              <a:ext uri="{FF2B5EF4-FFF2-40B4-BE49-F238E27FC236}">
                <a16:creationId xmlns:a16="http://schemas.microsoft.com/office/drawing/2014/main" id="{371D1340-9CE8-320D-A5DE-EF804D38CF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88856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099"/>
    </mc:Choice>
    <mc:Fallback>
      <p:transition spd="slow" advTm="57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FBB60FB-EEBE-C92F-7D7B-480A3A9E8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PROTEIINIT</a:t>
            </a:r>
            <a:r>
              <a:rPr lang="fi-FI" dirty="0"/>
              <a:t> Lisää näitä lautasellesi ¼ osaa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972C839-3EEF-1C13-5824-2158F1DEF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Nuoli: Alas 3">
            <a:extLst>
              <a:ext uri="{FF2B5EF4-FFF2-40B4-BE49-F238E27FC236}">
                <a16:creationId xmlns:a16="http://schemas.microsoft.com/office/drawing/2014/main" id="{94622B9D-460B-9EE4-0DC6-EAD83C0975A8}"/>
              </a:ext>
            </a:extLst>
          </p:cNvPr>
          <p:cNvSpPr/>
          <p:nvPr/>
        </p:nvSpPr>
        <p:spPr>
          <a:xfrm>
            <a:off x="5237894" y="2222598"/>
            <a:ext cx="1716212" cy="355739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2836461-15B0-AA97-A3B0-5A2FF5E16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Elina Kotanen-Polvilampi</a:t>
            </a:r>
          </a:p>
        </p:txBody>
      </p:sp>
      <p:pic>
        <p:nvPicPr>
          <p:cNvPr id="8" name="Ääni 7">
            <a:hlinkClick r:id="" action="ppaction://media"/>
            <a:extLst>
              <a:ext uri="{FF2B5EF4-FFF2-40B4-BE49-F238E27FC236}">
                <a16:creationId xmlns:a16="http://schemas.microsoft.com/office/drawing/2014/main" id="{3F39F15E-B1AB-C8D9-7CE9-2DCD5918D7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5451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83"/>
    </mc:Choice>
    <mc:Fallback>
      <p:transition spd="slow" advTm="14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Neljä Mackerel kala grilli grilli taso">
            <a:extLst>
              <a:ext uri="{FF2B5EF4-FFF2-40B4-BE49-F238E27FC236}">
                <a16:creationId xmlns:a16="http://schemas.microsoft.com/office/drawing/2014/main" id="{A8BB17CB-4913-B6A7-A2C2-141DA0B74BA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791" r="7320"/>
          <a:stretch>
            <a:fillRect/>
          </a:stretch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25783BB-4E4A-1E77-EEF2-10D573AE7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fi-FI" sz="5400" dirty="0">
                <a:latin typeface="Baguet Script" panose="00000500000000000000" pitchFamily="2" charset="0"/>
              </a:rPr>
              <a:t>Kala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501CA3F-F2F9-69EC-4196-6085AB38A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i-FI" sz="2000" dirty="0"/>
              <a:t>Rasvainen kala</a:t>
            </a:r>
          </a:p>
          <a:p>
            <a:r>
              <a:rPr lang="fi-FI" sz="2000" dirty="0"/>
              <a:t>Lohi</a:t>
            </a:r>
          </a:p>
          <a:p>
            <a:r>
              <a:rPr lang="fi-FI" sz="2000" dirty="0"/>
              <a:t>Sardiini</a:t>
            </a:r>
          </a:p>
          <a:p>
            <a:r>
              <a:rPr lang="fi-FI" sz="2000" dirty="0"/>
              <a:t>Silakka</a:t>
            </a:r>
          </a:p>
          <a:p>
            <a:r>
              <a:rPr lang="fi-FI" sz="2000" dirty="0"/>
              <a:t>Makrilli</a:t>
            </a:r>
          </a:p>
          <a:p>
            <a:r>
              <a:rPr lang="fi-FI" sz="2000" dirty="0"/>
              <a:t>Taimen</a:t>
            </a:r>
          </a:p>
          <a:p>
            <a:r>
              <a:rPr lang="fi-FI" sz="2000" dirty="0"/>
              <a:t>Anjovis</a:t>
            </a:r>
          </a:p>
          <a:p>
            <a:r>
              <a:rPr lang="fi-FI" sz="2000" dirty="0"/>
              <a:t>Sekä muut kalat omega-3 lähteenä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231782E-103B-FB2A-E966-951288032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Elina Kotanen-Polvilampi</a:t>
            </a:r>
          </a:p>
        </p:txBody>
      </p:sp>
      <p:pic>
        <p:nvPicPr>
          <p:cNvPr id="8" name="Ääni 7">
            <a:hlinkClick r:id="" action="ppaction://media"/>
            <a:extLst>
              <a:ext uri="{FF2B5EF4-FFF2-40B4-BE49-F238E27FC236}">
                <a16:creationId xmlns:a16="http://schemas.microsoft.com/office/drawing/2014/main" id="{A5D309DD-FFEC-96DA-D082-181B3EBBD8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11757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27"/>
    </mc:Choice>
    <mc:Fallback>
      <p:transition spd="slow" advTm="28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05822B6-7F25-9F2C-AB54-72C0E291D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5400" dirty="0">
                <a:latin typeface="Baguet Script" panose="00000500000000000000" pitchFamily="2" charset="0"/>
              </a:rPr>
              <a:t>Liha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4447237-A6D3-B1E8-CB18-A983BDC99D8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/>
              <a:t>Riista</a:t>
            </a:r>
          </a:p>
          <a:p>
            <a:r>
              <a:rPr lang="fi-FI" dirty="0"/>
              <a:t>Nauta</a:t>
            </a:r>
          </a:p>
          <a:p>
            <a:r>
              <a:rPr lang="fi-FI" dirty="0"/>
              <a:t>Possu</a:t>
            </a:r>
          </a:p>
          <a:p>
            <a:r>
              <a:rPr lang="fi-FI" dirty="0"/>
              <a:t>Lammas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CDA7003-8208-F068-42AF-8253555ED74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 dirty="0"/>
              <a:t>Kana</a:t>
            </a:r>
          </a:p>
          <a:p>
            <a:r>
              <a:rPr lang="fi-FI" dirty="0"/>
              <a:t>Kalkkuna</a:t>
            </a:r>
          </a:p>
          <a:p>
            <a:r>
              <a:rPr lang="fi-FI" dirty="0"/>
              <a:t>Käytä prosessoimatonta lihaa, tarkista ettei marinadit ja mausteseokset sisällä sokeria/rypsiöljyä.</a:t>
            </a:r>
          </a:p>
        </p:txBody>
      </p:sp>
      <p:pic>
        <p:nvPicPr>
          <p:cNvPr id="6" name="Kuva 5" descr="GRILLI juhlat pihvi keitetty grilli taso">
            <a:extLst>
              <a:ext uri="{FF2B5EF4-FFF2-40B4-BE49-F238E27FC236}">
                <a16:creationId xmlns:a16="http://schemas.microsoft.com/office/drawing/2014/main" id="{4ACC6340-EB22-56AA-135F-2E30D772B6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63" y="3256767"/>
            <a:ext cx="5712000" cy="4284000"/>
          </a:xfrm>
          <a:prstGeom prst="rect">
            <a:avLst/>
          </a:prstGeom>
          <a:effectLst>
            <a:softEdge rad="749300"/>
          </a:effectLst>
        </p:spPr>
      </p:pic>
      <p:pic>
        <p:nvPicPr>
          <p:cNvPr id="8" name="Kuva 7" descr="Henkilö pitelee kalkkunaa siluetissa">
            <a:extLst>
              <a:ext uri="{FF2B5EF4-FFF2-40B4-BE49-F238E27FC236}">
                <a16:creationId xmlns:a16="http://schemas.microsoft.com/office/drawing/2014/main" id="{5268531F-F355-F3FA-D4FD-71467D2488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208" y="3256767"/>
            <a:ext cx="5884718" cy="3924000"/>
          </a:xfrm>
          <a:prstGeom prst="rect">
            <a:avLst/>
          </a:prstGeom>
          <a:effectLst>
            <a:softEdge rad="901700"/>
          </a:effectLst>
        </p:spPr>
      </p:pic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A738B25D-AF02-8924-DB4E-7FE82BB4A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Elina Kotanen-Polvilampi</a:t>
            </a:r>
          </a:p>
        </p:txBody>
      </p:sp>
      <p:pic>
        <p:nvPicPr>
          <p:cNvPr id="10" name="Ääni 9">
            <a:hlinkClick r:id="" action="ppaction://media"/>
            <a:extLst>
              <a:ext uri="{FF2B5EF4-FFF2-40B4-BE49-F238E27FC236}">
                <a16:creationId xmlns:a16="http://schemas.microsoft.com/office/drawing/2014/main" id="{25158F81-25BD-4972-6D52-7F42022A9F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37845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12"/>
    </mc:Choice>
    <mc:Fallback>
      <p:transition spd="slow" advTm="33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BEEA0E6-22B5-41CD-CA4B-AB131A0CD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>
                <a:latin typeface="Baguet Script" panose="00000500000000000000" pitchFamily="2" charset="0"/>
              </a:rPr>
              <a:t>Maitotuotteet</a:t>
            </a:r>
            <a:r>
              <a:rPr lang="en-US" sz="4600" dirty="0"/>
              <a:t> </a:t>
            </a:r>
            <a:r>
              <a:rPr lang="en-US" sz="3200" dirty="0" err="1"/>
              <a:t>jos</a:t>
            </a:r>
            <a:r>
              <a:rPr lang="en-US" sz="3200" dirty="0"/>
              <a:t> </a:t>
            </a:r>
            <a:r>
              <a:rPr lang="en-US" sz="3200" dirty="0" err="1"/>
              <a:t>kehosi</a:t>
            </a:r>
            <a:r>
              <a:rPr lang="en-US" sz="3200" dirty="0"/>
              <a:t> </a:t>
            </a:r>
            <a:r>
              <a:rPr lang="en-US" sz="3200" dirty="0" err="1"/>
              <a:t>sietää</a:t>
            </a:r>
            <a:endParaRPr lang="en-US" sz="3200" dirty="0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87B1194-BB39-2110-F31F-0A4874F7F2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 err="1"/>
              <a:t>Luonnonjugurtti</a:t>
            </a:r>
            <a:endParaRPr lang="en-US" sz="2200" dirty="0"/>
          </a:p>
          <a:p>
            <a:r>
              <a:rPr lang="en-US" sz="2200" dirty="0" err="1"/>
              <a:t>Kreikkalainen</a:t>
            </a:r>
            <a:r>
              <a:rPr lang="en-US" sz="2200" dirty="0"/>
              <a:t> </a:t>
            </a:r>
            <a:r>
              <a:rPr lang="en-US" sz="2200" dirty="0" err="1"/>
              <a:t>jugurtti</a:t>
            </a:r>
            <a:r>
              <a:rPr lang="en-US" sz="2200" dirty="0"/>
              <a:t> (</a:t>
            </a:r>
            <a:r>
              <a:rPr lang="en-US" sz="2200" dirty="0" err="1"/>
              <a:t>maustamaton</a:t>
            </a:r>
            <a:r>
              <a:rPr lang="en-US" sz="2200" dirty="0"/>
              <a:t>)</a:t>
            </a:r>
          </a:p>
          <a:p>
            <a:r>
              <a:rPr lang="en-US" sz="2200" dirty="0" err="1"/>
              <a:t>Kefiiri</a:t>
            </a:r>
            <a:r>
              <a:rPr lang="en-US" sz="2200" dirty="0"/>
              <a:t> (</a:t>
            </a:r>
            <a:r>
              <a:rPr lang="en-US" sz="2200" dirty="0" err="1"/>
              <a:t>probiootteja</a:t>
            </a:r>
            <a:r>
              <a:rPr lang="en-US" sz="2200" dirty="0"/>
              <a:t> </a:t>
            </a:r>
            <a:r>
              <a:rPr lang="en-US" sz="2200" dirty="0" err="1"/>
              <a:t>tukemaan</a:t>
            </a:r>
            <a:r>
              <a:rPr lang="en-US" sz="2200" dirty="0"/>
              <a:t> </a:t>
            </a:r>
            <a:r>
              <a:rPr lang="en-US" sz="2200" dirty="0" err="1"/>
              <a:t>suoliston</a:t>
            </a:r>
            <a:r>
              <a:rPr lang="en-US" sz="2200" dirty="0"/>
              <a:t> </a:t>
            </a:r>
            <a:r>
              <a:rPr lang="en-US" sz="2200" dirty="0" err="1"/>
              <a:t>terveyttä</a:t>
            </a:r>
            <a:r>
              <a:rPr lang="en-US" sz="2200" dirty="0"/>
              <a:t>)</a:t>
            </a:r>
          </a:p>
          <a:p>
            <a:r>
              <a:rPr lang="en-US" sz="2200" dirty="0" err="1"/>
              <a:t>Pienet</a:t>
            </a:r>
            <a:r>
              <a:rPr lang="en-US" sz="2200" dirty="0"/>
              <a:t> </a:t>
            </a:r>
            <a:r>
              <a:rPr lang="en-US" sz="2200" dirty="0" err="1"/>
              <a:t>määrät</a:t>
            </a:r>
            <a:r>
              <a:rPr lang="en-US" sz="2200" dirty="0"/>
              <a:t> </a:t>
            </a:r>
            <a:r>
              <a:rPr lang="en-US" sz="2200" dirty="0" err="1"/>
              <a:t>juustoa</a:t>
            </a:r>
            <a:r>
              <a:rPr lang="en-US" sz="2200" dirty="0"/>
              <a:t> </a:t>
            </a:r>
            <a:r>
              <a:rPr lang="en-US" sz="2200" dirty="0" err="1"/>
              <a:t>erityisesti</a:t>
            </a:r>
            <a:r>
              <a:rPr lang="en-US" sz="2200" dirty="0"/>
              <a:t> </a:t>
            </a:r>
            <a:r>
              <a:rPr lang="en-US" sz="2200" dirty="0" err="1"/>
              <a:t>väharasvaisia</a:t>
            </a:r>
            <a:r>
              <a:rPr lang="en-US" sz="2200" dirty="0"/>
              <a:t> ja </a:t>
            </a:r>
            <a:r>
              <a:rPr lang="en-US" sz="2200" dirty="0" err="1"/>
              <a:t>kypsytettyjä</a:t>
            </a:r>
            <a:r>
              <a:rPr lang="en-US" sz="2200" dirty="0"/>
              <a:t> (</a:t>
            </a:r>
            <a:r>
              <a:rPr lang="en-US" sz="2200" dirty="0" err="1"/>
              <a:t>parempi</a:t>
            </a:r>
            <a:r>
              <a:rPr lang="en-US" sz="2200" dirty="0"/>
              <a:t> </a:t>
            </a:r>
            <a:r>
              <a:rPr lang="en-US" sz="2200" dirty="0" err="1"/>
              <a:t>vaihtoehto</a:t>
            </a:r>
            <a:r>
              <a:rPr lang="en-US" sz="2200" dirty="0"/>
              <a:t> </a:t>
            </a:r>
            <a:r>
              <a:rPr lang="en-US" sz="2200" dirty="0" err="1"/>
              <a:t>kuin</a:t>
            </a:r>
            <a:r>
              <a:rPr lang="en-US" sz="2200" dirty="0"/>
              <a:t> </a:t>
            </a:r>
            <a:r>
              <a:rPr lang="en-US" sz="2200" dirty="0" err="1"/>
              <a:t>prosessoidut</a:t>
            </a:r>
            <a:r>
              <a:rPr lang="en-US" sz="2200" dirty="0"/>
              <a:t>)</a:t>
            </a:r>
          </a:p>
        </p:txBody>
      </p:sp>
      <p:pic>
        <p:nvPicPr>
          <p:cNvPr id="6" name="Sisällön paikkamerkki 5" descr="Paksun valkoisen nesteen roiske valkoisella taustalla">
            <a:extLst>
              <a:ext uri="{FF2B5EF4-FFF2-40B4-BE49-F238E27FC236}">
                <a16:creationId xmlns:a16="http://schemas.microsoft.com/office/drawing/2014/main" id="{5EBB0818-8A95-F09C-BDE2-88C5E11133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2" r="12627" b="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99F87591-A04F-3FFD-54FB-1EE969B95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Elina Kotanen-Polvilampi</a:t>
            </a:r>
          </a:p>
        </p:txBody>
      </p:sp>
      <p:pic>
        <p:nvPicPr>
          <p:cNvPr id="8" name="Ääni 7">
            <a:hlinkClick r:id="" action="ppaction://media"/>
            <a:extLst>
              <a:ext uri="{FF2B5EF4-FFF2-40B4-BE49-F238E27FC236}">
                <a16:creationId xmlns:a16="http://schemas.microsoft.com/office/drawing/2014/main" id="{F0EDE93E-A95E-3B57-06E9-A397484A5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37015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383"/>
    </mc:Choice>
    <mc:Fallback>
      <p:transition spd="slow" advTm="68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77422DE-B75C-3B8F-8C9E-E964CC428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i-FI" sz="5400" dirty="0">
                <a:latin typeface="Baguet Script" panose="00000500000000000000" pitchFamily="2" charset="0"/>
              </a:rPr>
              <a:t>Kasviproteiinit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334AC91-BB3D-8678-A8B4-03F59864F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fi-FI" sz="2200"/>
              <a:t>Palkokasvit.linssit, kikherneet, mustapavut, kidney-pavut, mung-pavut</a:t>
            </a:r>
          </a:p>
          <a:p>
            <a:r>
              <a:rPr lang="fi-FI" sz="2200"/>
              <a:t>Herneet</a:t>
            </a:r>
          </a:p>
          <a:p>
            <a:r>
              <a:rPr lang="fi-FI" sz="2200"/>
              <a:t>Quinoa</a:t>
            </a:r>
          </a:p>
          <a:p>
            <a:r>
              <a:rPr lang="fi-FI" sz="2200"/>
              <a:t>Hampunsiemenet</a:t>
            </a:r>
          </a:p>
          <a:p>
            <a:r>
              <a:rPr lang="fi-FI" sz="2200"/>
              <a:t>Soijatuotteet: tofu,tempeh,edamame </a:t>
            </a:r>
          </a:p>
          <a:p>
            <a:endParaRPr lang="fi-FI" sz="2200"/>
          </a:p>
        </p:txBody>
      </p:sp>
      <p:pic>
        <p:nvPicPr>
          <p:cNvPr id="5" name="Kuva 4" descr="Valikoima erilaisia papuja ja vihanneksia">
            <a:extLst>
              <a:ext uri="{FF2B5EF4-FFF2-40B4-BE49-F238E27FC236}">
                <a16:creationId xmlns:a16="http://schemas.microsoft.com/office/drawing/2014/main" id="{FF91CFFC-2F3D-61C3-6262-46A3BFE0BE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r="10825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51E0C1B-A790-DCC2-CAC4-3093F2143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Elina Kotanen-Polvilampi</a:t>
            </a:r>
          </a:p>
        </p:txBody>
      </p:sp>
      <p:pic>
        <p:nvPicPr>
          <p:cNvPr id="8" name="Ääni 7">
            <a:hlinkClick r:id="" action="ppaction://media"/>
            <a:extLst>
              <a:ext uri="{FF2B5EF4-FFF2-40B4-BE49-F238E27FC236}">
                <a16:creationId xmlns:a16="http://schemas.microsoft.com/office/drawing/2014/main" id="{9F1A81F0-12CC-73C7-7675-F56B197ECF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20305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720"/>
    </mc:Choice>
    <mc:Fallback>
      <p:transition spd="slow" advTm="46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7648F1-1A90-1B81-F175-CF8D35998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HYVÄT RASVAT</a:t>
            </a:r>
            <a:r>
              <a:rPr lang="fi-FI" dirty="0"/>
              <a:t>. Lisää näitä pieni osio lautasellesi.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F5D4F1D-29B2-88AE-3066-7213ED4E0E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Syö kohtuudella, sisältävät paljon energiaa, mutta ovat tarpeellisia ruokavaliossa.</a:t>
            </a:r>
          </a:p>
        </p:txBody>
      </p:sp>
      <p:sp>
        <p:nvSpPr>
          <p:cNvPr id="4" name="Nuoli: Alas 3">
            <a:extLst>
              <a:ext uri="{FF2B5EF4-FFF2-40B4-BE49-F238E27FC236}">
                <a16:creationId xmlns:a16="http://schemas.microsoft.com/office/drawing/2014/main" id="{D2FA0247-A3B2-2F76-8802-9717A8C33339}"/>
              </a:ext>
            </a:extLst>
          </p:cNvPr>
          <p:cNvSpPr/>
          <p:nvPr/>
        </p:nvSpPr>
        <p:spPr>
          <a:xfrm>
            <a:off x="5248405" y="2755727"/>
            <a:ext cx="1394857" cy="303129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58118DF-50D3-1F3C-150D-EF2C50D41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Elina Kotanen-Polvilampi</a:t>
            </a:r>
          </a:p>
        </p:txBody>
      </p:sp>
      <p:pic>
        <p:nvPicPr>
          <p:cNvPr id="8" name="Ääni 7">
            <a:hlinkClick r:id="" action="ppaction://media"/>
            <a:extLst>
              <a:ext uri="{FF2B5EF4-FFF2-40B4-BE49-F238E27FC236}">
                <a16:creationId xmlns:a16="http://schemas.microsoft.com/office/drawing/2014/main" id="{DA64524F-FEA4-06F2-18B5-A3BD4F9A85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95319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99"/>
    </mc:Choice>
    <mc:Fallback>
      <p:transition spd="slow" advTm="35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30ED76B-5CC9-A810-F261-AE40C8D5B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i-FI" sz="5400" dirty="0">
                <a:latin typeface="Baguet Script" panose="00000500000000000000" pitchFamily="2" charset="0"/>
              </a:rPr>
              <a:t>Pähkinät ja siemenet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794EC38-6D87-2DC9-D398-41776A3CC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fontScale="92500" lnSpcReduction="10000"/>
          </a:bodyPr>
          <a:lstStyle/>
          <a:p>
            <a:r>
              <a:rPr lang="fi-FI" sz="2200" dirty="0"/>
              <a:t>Mantelit</a:t>
            </a:r>
          </a:p>
          <a:p>
            <a:r>
              <a:rPr lang="fi-FI" sz="2200" dirty="0"/>
              <a:t>Saksanpähkinä</a:t>
            </a:r>
          </a:p>
          <a:p>
            <a:r>
              <a:rPr lang="fi-FI" sz="2200" dirty="0" err="1"/>
              <a:t>Cashew</a:t>
            </a:r>
            <a:r>
              <a:rPr lang="fi-FI" sz="2200" dirty="0"/>
              <a:t>-pähkinä</a:t>
            </a:r>
          </a:p>
          <a:p>
            <a:r>
              <a:rPr lang="fi-FI" sz="2200" dirty="0"/>
              <a:t>Kurpitsansiemenet</a:t>
            </a:r>
          </a:p>
          <a:p>
            <a:r>
              <a:rPr lang="fi-FI" sz="2200" dirty="0"/>
              <a:t>Auringonkukansiemenet</a:t>
            </a:r>
          </a:p>
          <a:p>
            <a:r>
              <a:rPr lang="fi-FI" sz="2200" dirty="0"/>
              <a:t>Seesaminsiemenet</a:t>
            </a:r>
          </a:p>
          <a:p>
            <a:r>
              <a:rPr lang="fi-FI" sz="2200" dirty="0"/>
              <a:t>Muut pähkinät ja siemenet hyvien rasvojen lähteenä(vältä käyttämästä suolattuja sekä </a:t>
            </a:r>
            <a:r>
              <a:rPr lang="fi-FI" sz="2200" dirty="0" err="1"/>
              <a:t>rypsiöljyttyjä</a:t>
            </a:r>
            <a:r>
              <a:rPr lang="fi-FI" sz="2200" dirty="0"/>
              <a:t> tuotteita)</a:t>
            </a:r>
          </a:p>
        </p:txBody>
      </p:sp>
      <p:pic>
        <p:nvPicPr>
          <p:cNvPr id="5" name="Kuva 4" descr="Mutterit on kulho">
            <a:extLst>
              <a:ext uri="{FF2B5EF4-FFF2-40B4-BE49-F238E27FC236}">
                <a16:creationId xmlns:a16="http://schemas.microsoft.com/office/drawing/2014/main" id="{DB6EDB20-3AE7-921D-4754-314EA748F9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8" r="11869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872979D-6728-03AD-53FB-2B9E27D59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Elina Kotanen-Polvilampi</a:t>
            </a:r>
          </a:p>
        </p:txBody>
      </p:sp>
      <p:pic>
        <p:nvPicPr>
          <p:cNvPr id="8" name="Ääni 7">
            <a:hlinkClick r:id="" action="ppaction://media"/>
            <a:extLst>
              <a:ext uri="{FF2B5EF4-FFF2-40B4-BE49-F238E27FC236}">
                <a16:creationId xmlns:a16="http://schemas.microsoft.com/office/drawing/2014/main" id="{9A6CCB9B-2EA6-646B-0BEB-B0954B5ECC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92942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44"/>
    </mc:Choice>
    <mc:Fallback>
      <p:transition spd="slow" advTm="23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37" name="Freeform: Shape 1036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028" name="Picture 4" descr="Anti-Inflammatory Diet: What It Is and How It Works">
            <a:extLst>
              <a:ext uri="{FF2B5EF4-FFF2-40B4-BE49-F238E27FC236}">
                <a16:creationId xmlns:a16="http://schemas.microsoft.com/office/drawing/2014/main" id="{A3336379-FCEF-28E1-2913-0F3D23448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8" b="-1"/>
          <a:stretch>
            <a:fillRect/>
          </a:stretch>
        </p:blipFill>
        <p:spPr bwMode="auto">
          <a:xfrm>
            <a:off x="2644776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AutoShape 2" descr="Kuvatulokset haulle anti inflammatory diet">
            <a:extLst>
              <a:ext uri="{FF2B5EF4-FFF2-40B4-BE49-F238E27FC236}">
                <a16:creationId xmlns:a16="http://schemas.microsoft.com/office/drawing/2014/main" id="{5884B300-83D6-38B3-CBBB-53442633CE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B96242D0-60E4-ED95-C27B-CF1C8E001EE8}"/>
              </a:ext>
            </a:extLst>
          </p:cNvPr>
          <p:cNvSpPr txBox="1"/>
          <p:nvPr/>
        </p:nvSpPr>
        <p:spPr>
          <a:xfrm>
            <a:off x="466883" y="952887"/>
            <a:ext cx="2406779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HYVÄT RASVAT</a:t>
            </a:r>
          </a:p>
          <a:p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Oliiviöljy ja oliivit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 err="1"/>
              <a:t>Avokadoöljy</a:t>
            </a:r>
            <a:r>
              <a:rPr lang="fi-FI" sz="2000" dirty="0"/>
              <a:t> sekä avokado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 err="1"/>
              <a:t>Chia</a:t>
            </a:r>
            <a:r>
              <a:rPr lang="fi-FI" sz="2000" dirty="0"/>
              <a:t>-siemen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Pellavansiemen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Hampunsiemen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Pähkinät (erityisesti saksanpähkinä)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Muut pähkinät ja siemenet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9F3450B-7858-1A60-108E-4DABBC276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Elina Kotanen-Polvilampi</a:t>
            </a:r>
          </a:p>
        </p:txBody>
      </p:sp>
      <p:pic>
        <p:nvPicPr>
          <p:cNvPr id="7" name="Ääni 6">
            <a:hlinkClick r:id="" action="ppaction://media"/>
            <a:extLst>
              <a:ext uri="{FF2B5EF4-FFF2-40B4-BE49-F238E27FC236}">
                <a16:creationId xmlns:a16="http://schemas.microsoft.com/office/drawing/2014/main" id="{FCC5E337-396D-BFD9-DE83-9E636F71A9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66981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88"/>
    </mc:Choice>
    <mc:Fallback>
      <p:transition spd="slow" advTm="24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Tyhjä keraaminen lautanen harmaassa lautasliinassa">
            <a:extLst>
              <a:ext uri="{FF2B5EF4-FFF2-40B4-BE49-F238E27FC236}">
                <a16:creationId xmlns:a16="http://schemas.microsoft.com/office/drawing/2014/main" id="{6494D9AD-B177-0D4E-A21F-495AECF79D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3317BF8-CC2F-8A13-F4AB-BA7F1CB9F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fi-FI" sz="4000"/>
              <a:t>Lautasannoksen uusi ajattelumalli.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31BFB5-3054-3C75-F56B-522B14538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fi-FI" sz="2000" dirty="0"/>
              <a:t>Olemme tottuneet rakentamaan annoksemme periaatteella, missä peruna, pasta tai riisi ovat annoksen lähtökohta ja sen jälkeen vasta mietimme, mitä sen seuraksi lautaselle laittaisimme. Nyt meidän on opeteltava</a:t>
            </a:r>
            <a:r>
              <a:rPr lang="fi-FI" sz="2000" i="1" dirty="0"/>
              <a:t> uuteen annosmalliin</a:t>
            </a:r>
            <a:r>
              <a:rPr lang="fi-FI" sz="2000" dirty="0"/>
              <a:t>, joka rakennetaan periaatteella miten ravitsen kehoani oikealla tavalla, tulehdusta ehkäisevästi. 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4369554-4231-BFBA-F0A0-F1023AC49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Elina Kotanen-Polvilampi</a:t>
            </a:r>
          </a:p>
        </p:txBody>
      </p:sp>
      <p:pic>
        <p:nvPicPr>
          <p:cNvPr id="16" name="Ääni 15">
            <a:hlinkClick r:id="" action="ppaction://media"/>
            <a:extLst>
              <a:ext uri="{FF2B5EF4-FFF2-40B4-BE49-F238E27FC236}">
                <a16:creationId xmlns:a16="http://schemas.microsoft.com/office/drawing/2014/main" id="{9B8DB87D-A7DA-F961-9DCA-8C1B23008A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54779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482"/>
    </mc:Choice>
    <mc:Fallback>
      <p:transition spd="slow" advTm="43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0B57715-5BA8-4935-9F1D-4F95C47B1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fi-FI" sz="3000"/>
              <a:t>Rakenna annoksesi jakamalla lautasesi 4 osioon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CDF795A-44EE-C0FA-1406-415A7A20C9D6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BulletedText"/>
                  </p202:designTagLst>
                </p202:designPr>
              </p:ext>
            </p:extLst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fi-FI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fi-FI" sz="2200" dirty="0"/>
              <a:t>1/2 kasviksia.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200" dirty="0"/>
              <a:t>¼ proteiinia.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200" dirty="0"/>
              <a:t>¼ hitaat hiilihydraatit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200" dirty="0"/>
              <a:t>Pieni osio hyviä rasvoja noin 10%.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7062C17-4CA9-EC49-F1C7-33C5C030A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296" y="1142143"/>
            <a:ext cx="6903720" cy="4573714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6AE3E781-2C58-8DAF-26B1-E5CB88C4C386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5943600" y="-850726"/>
            <a:ext cx="4127326" cy="412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3313B88-884A-D762-35E4-87728531F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Elina Kotanen-Polvilampi</a:t>
            </a:r>
          </a:p>
        </p:txBody>
      </p:sp>
      <p:pic>
        <p:nvPicPr>
          <p:cNvPr id="11" name="Ääni 10">
            <a:hlinkClick r:id="" action="ppaction://media"/>
            <a:extLst>
              <a:ext uri="{FF2B5EF4-FFF2-40B4-BE49-F238E27FC236}">
                <a16:creationId xmlns:a16="http://schemas.microsoft.com/office/drawing/2014/main" id="{DF26BA13-97B5-F8E8-4262-510E2A7914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42377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886"/>
    </mc:Choice>
    <mc:Fallback>
      <p:transition spd="slow" advTm="35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2DAC386-98F7-967D-7E5A-3A74DC974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800" dirty="0">
                <a:latin typeface="Baguet Script" panose="00000500000000000000" pitchFamily="2" charset="0"/>
              </a:rPr>
              <a:t>Kasvikset, salaatit ja juurekset</a:t>
            </a:r>
            <a:br>
              <a:rPr lang="fi-FI" dirty="0"/>
            </a:br>
            <a:r>
              <a:rPr lang="fi-FI" sz="3600" dirty="0"/>
              <a:t>Koosta näistä ½  +  ¼   osaa lautasestasi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D3A8937-5400-8FFB-15B2-90595C94E5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Nuoli: Alas 3">
            <a:extLst>
              <a:ext uri="{FF2B5EF4-FFF2-40B4-BE49-F238E27FC236}">
                <a16:creationId xmlns:a16="http://schemas.microsoft.com/office/drawing/2014/main" id="{C5569DB2-10E9-04E5-061D-9523E5B36068}"/>
              </a:ext>
            </a:extLst>
          </p:cNvPr>
          <p:cNvSpPr/>
          <p:nvPr/>
        </p:nvSpPr>
        <p:spPr>
          <a:xfrm>
            <a:off x="5377695" y="2580362"/>
            <a:ext cx="1436610" cy="348223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65BB2DA-DBEF-1C6D-9425-095C3F0A8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Elina Kotanen-Polvilampi</a:t>
            </a:r>
          </a:p>
        </p:txBody>
      </p:sp>
      <p:pic>
        <p:nvPicPr>
          <p:cNvPr id="8" name="Ääni 7">
            <a:hlinkClick r:id="" action="ppaction://media"/>
            <a:extLst>
              <a:ext uri="{FF2B5EF4-FFF2-40B4-BE49-F238E27FC236}">
                <a16:creationId xmlns:a16="http://schemas.microsoft.com/office/drawing/2014/main" id="{D500ACE4-F171-BA0C-F400-0C4C2EE93B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51420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69"/>
    </mc:Choice>
    <mc:Fallback>
      <p:transition spd="slow" advTm="25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0C1656-813D-DDC4-8CB1-79714F4A5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800" dirty="0">
                <a:latin typeface="Baguet Script" panose="00000500000000000000" pitchFamily="2" charset="0"/>
              </a:rPr>
              <a:t>Lehtivihannekset ja ristikukkaiset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6B2A038-28A9-5EFB-078F-A404AC1D802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>
              <a:spcAft>
                <a:spcPts val="1208"/>
              </a:spcAft>
              <a:buNone/>
            </a:pPr>
            <a:r>
              <a:rPr lang="fi-FI" b="1" i="0" dirty="0">
                <a:solidFill>
                  <a:srgbClr val="242424"/>
                </a:solidFill>
                <a:effectLst/>
                <a:latin typeface="TimesNewRomanPS-BoldMT"/>
              </a:rPr>
              <a:t>Lehtivihannekset (erityisen hyviä antioksidanttien ja K-vitamiinin lähteinä)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Lehtikaali 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Pinaatti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Rucola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Salaatit: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inherit"/>
              </a:rPr>
              <a:t>rooma</a:t>
            </a: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, jääsalaatti, lehtisalaatti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Mangoldi 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Vesikrassi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Nokkonen 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3F53A16-A510-09D9-372E-FC2E68A3947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>
              <a:spcAft>
                <a:spcPts val="900"/>
              </a:spcAft>
              <a:buNone/>
            </a:pPr>
            <a:r>
              <a:rPr lang="fi-FI" b="1" i="0" dirty="0">
                <a:solidFill>
                  <a:srgbClr val="242424"/>
                </a:solidFill>
                <a:effectLst/>
                <a:latin typeface="TimesNewRomanPS-BoldMT"/>
              </a:rPr>
              <a:t>Ristikukkaiset kasvikset (vahvoja tulehdusta hillitseviä yhdisteitä)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Parsakaali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Kukkakaali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Ruusukaali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Kaali (vihreä, punakaali, kiinankaali)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Retikka ja retiisi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endParaRPr lang="fi-FI" dirty="0"/>
          </a:p>
        </p:txBody>
      </p:sp>
      <p:pic>
        <p:nvPicPr>
          <p:cNvPr id="6" name="Kuva 5" descr="Taulukon kukka kaali">
            <a:extLst>
              <a:ext uri="{FF2B5EF4-FFF2-40B4-BE49-F238E27FC236}">
                <a16:creationId xmlns:a16="http://schemas.microsoft.com/office/drawing/2014/main" id="{C9D94F95-5987-24EB-4ABD-18F33C5E57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4346531"/>
            <a:ext cx="3564000" cy="2642992"/>
          </a:xfrm>
          <a:prstGeom prst="rect">
            <a:avLst/>
          </a:prstGeom>
          <a:effectLst>
            <a:softEdge rad="584200"/>
          </a:effectLst>
        </p:spPr>
      </p:pic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39EF1B16-49C5-0DCC-74FB-9F56C19E4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Elina Kotanen-Polvilampi</a:t>
            </a:r>
          </a:p>
        </p:txBody>
      </p:sp>
      <p:pic>
        <p:nvPicPr>
          <p:cNvPr id="9" name="Kuva 8" descr="Vauva heirloom-salaatti">
            <a:extLst>
              <a:ext uri="{FF2B5EF4-FFF2-40B4-BE49-F238E27FC236}">
                <a16:creationId xmlns:a16="http://schemas.microsoft.com/office/drawing/2014/main" id="{22FE1BF9-C4FE-21D5-139E-69A0DECADA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200" y="1970531"/>
            <a:ext cx="3564000" cy="2376000"/>
          </a:xfrm>
          <a:prstGeom prst="rect">
            <a:avLst/>
          </a:prstGeom>
          <a:effectLst>
            <a:softEdge rad="558800"/>
          </a:effectLst>
        </p:spPr>
      </p:pic>
      <p:pic>
        <p:nvPicPr>
          <p:cNvPr id="10" name="Ääni 9">
            <a:hlinkClick r:id="" action="ppaction://media"/>
            <a:extLst>
              <a:ext uri="{FF2B5EF4-FFF2-40B4-BE49-F238E27FC236}">
                <a16:creationId xmlns:a16="http://schemas.microsoft.com/office/drawing/2014/main" id="{86BA7B33-D614-1F98-2842-8DD4E08810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44277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676"/>
    </mc:Choice>
    <mc:Fallback>
      <p:transition spd="slow" advTm="58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44C9DAE-1038-E6E7-055D-2D690250D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Baguet Script" panose="00000500000000000000" pitchFamily="2" charset="0"/>
              </a:rPr>
              <a:t>Juurekset, mukulat ja sipulit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BF5C4ED-5445-17D8-B64B-2F9D433C0C9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Aft>
                <a:spcPts val="900"/>
              </a:spcAft>
              <a:buNone/>
            </a:pP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Porkkana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Bataatti / bataattityyppiset juurekset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Punajuuri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Palsternakka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Selleri (juuri + varsi)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Naatti (esim.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inherit"/>
              </a:rPr>
              <a:t>porkkananvarsit</a:t>
            </a: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)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8CADD39-DFF7-0202-CBA0-633146A5734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>
              <a:spcAft>
                <a:spcPts val="900"/>
              </a:spcAft>
              <a:buNone/>
            </a:pP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Valkosipuli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Sipuli (punainen, keltainen, valkoinen)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Kevätsipuli / ruohosipuli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Purjo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Salottisipuli</a:t>
            </a:r>
            <a:endParaRPr lang="fi-FI" dirty="0"/>
          </a:p>
        </p:txBody>
      </p:sp>
      <p:pic>
        <p:nvPicPr>
          <p:cNvPr id="6" name="Kuva 5" descr="Juuri poimitut sirkumfletit karkit">
            <a:extLst>
              <a:ext uri="{FF2B5EF4-FFF2-40B4-BE49-F238E27FC236}">
                <a16:creationId xmlns:a16="http://schemas.microsoft.com/office/drawing/2014/main" id="{73096EE5-C9DD-6B36-7CC5-E5B1E942E03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765" y="-313151"/>
            <a:ext cx="3726000" cy="4968000"/>
          </a:xfrm>
          <a:prstGeom prst="rect">
            <a:avLst/>
          </a:prstGeom>
          <a:effectLst>
            <a:softEdge rad="711200"/>
          </a:effectLst>
        </p:spPr>
      </p:pic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8580A8CA-CB90-C8FC-C065-F7A65AAF4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Elina Kotanen-Polvilampi</a:t>
            </a:r>
          </a:p>
        </p:txBody>
      </p:sp>
      <p:pic>
        <p:nvPicPr>
          <p:cNvPr id="9" name="Ääni 8">
            <a:hlinkClick r:id="" action="ppaction://media"/>
            <a:extLst>
              <a:ext uri="{FF2B5EF4-FFF2-40B4-BE49-F238E27FC236}">
                <a16:creationId xmlns:a16="http://schemas.microsoft.com/office/drawing/2014/main" id="{D61C9B01-7141-453E-06C4-E6FC136264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18895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49"/>
    </mc:Choice>
    <mc:Fallback>
      <p:transition spd="slow" advTm="41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247482-2642-0D8A-BBF1-C3E53B7B0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800" dirty="0">
                <a:latin typeface="Baguet Script" panose="00000500000000000000" pitchFamily="2" charset="0"/>
              </a:rPr>
              <a:t>Värikkäät vihannekset ja palkokasvit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0B8A9A6-D971-5EBE-C8A5-D19219F805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>
              <a:spcAft>
                <a:spcPts val="900"/>
              </a:spcAft>
              <a:buNone/>
            </a:pP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Paprika (punainen, oranssi, keltainen, vihreä)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Tomaatti (myös kirsikka- ja cocktail-tomaatit)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Kurpitsa ja kesäkurpitsa 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Munakoiso 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C5976D3-4F50-4F2E-361E-BFC9969AAEE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>
              <a:spcAft>
                <a:spcPts val="900"/>
              </a:spcAft>
              <a:buNone/>
            </a:pPr>
            <a:r>
              <a:rPr lang="fi-FI" b="1" i="0" dirty="0">
                <a:solidFill>
                  <a:srgbClr val="242424"/>
                </a:solidFill>
                <a:effectLst/>
                <a:latin typeface="TimesNewRomanPS-BoldMT"/>
              </a:rPr>
              <a:t>(hyviä kuidun ja kasviproteiinin lähteitä — usein erotetaan proteiinin puolelle, mutta kasviksina myös erinomainen valinta)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Linssit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Kikherneet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Vihreät pavut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Herneet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Papulajikkeet (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inherit"/>
              </a:rPr>
              <a:t>kidney</a:t>
            </a: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, mustapapu, valkopapu</a:t>
            </a:r>
            <a:endParaRPr lang="fi-FI" dirty="0"/>
          </a:p>
        </p:txBody>
      </p:sp>
      <p:pic>
        <p:nvPicPr>
          <p:cNvPr id="6" name="Kuva 5" descr="Lähikuva vihreistä herneistä palossa">
            <a:extLst>
              <a:ext uri="{FF2B5EF4-FFF2-40B4-BE49-F238E27FC236}">
                <a16:creationId xmlns:a16="http://schemas.microsoft.com/office/drawing/2014/main" id="{EE7CB911-BC06-4A60-738C-304922327B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998" y="4410000"/>
            <a:ext cx="3558202" cy="2448000"/>
          </a:xfrm>
          <a:prstGeom prst="rect">
            <a:avLst/>
          </a:prstGeom>
          <a:effectLst>
            <a:softEdge rad="355600"/>
          </a:effectLst>
        </p:spPr>
      </p:pic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C5E59CCB-C5D7-0A70-B3AD-3FC01D971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Elina Kotanen-Polvilampi</a:t>
            </a:r>
          </a:p>
        </p:txBody>
      </p:sp>
      <p:pic>
        <p:nvPicPr>
          <p:cNvPr id="9" name="Ääni 8">
            <a:hlinkClick r:id="" action="ppaction://media"/>
            <a:extLst>
              <a:ext uri="{FF2B5EF4-FFF2-40B4-BE49-F238E27FC236}">
                <a16:creationId xmlns:a16="http://schemas.microsoft.com/office/drawing/2014/main" id="{6F799AC5-8203-114B-0A3B-3F3D065218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43370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44"/>
    </mc:Choice>
    <mc:Fallback>
      <p:transition spd="slow" advTm="49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5D6AC3C-90A9-8C99-1BB5-565E6FE71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800" dirty="0">
                <a:latin typeface="Baguet Script" panose="00000500000000000000" pitchFamily="2" charset="0"/>
              </a:rPr>
              <a:t>Sienet, yrtit sekä maustekasvit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57B2229-F54D-9649-8E94-025470BEB17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>
              <a:spcAft>
                <a:spcPts val="900"/>
              </a:spcAft>
              <a:buNone/>
            </a:pPr>
            <a:r>
              <a:rPr lang="fi-FI" b="1" i="0" dirty="0">
                <a:solidFill>
                  <a:srgbClr val="242424"/>
                </a:solidFill>
                <a:effectLst/>
                <a:latin typeface="TimesNewRomanPS-BoldMT"/>
              </a:rPr>
              <a:t> 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Herkkusieni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 err="1">
                <a:solidFill>
                  <a:srgbClr val="242424"/>
                </a:solidFill>
                <a:effectLst/>
                <a:latin typeface="inherit"/>
              </a:rPr>
              <a:t>Shiitake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 err="1">
                <a:solidFill>
                  <a:srgbClr val="242424"/>
                </a:solidFill>
                <a:effectLst/>
                <a:latin typeface="inherit"/>
              </a:rPr>
              <a:t>Maitake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Portobello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Korvasieni (huom. käsittele oikein)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⸱</a:t>
            </a:r>
            <a:r>
              <a:rPr lang="fi-FI" b="0" i="0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Muut sienet</a:t>
            </a:r>
            <a:br>
              <a:rPr lang="fi-FI" b="0" i="0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</a:b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19E449F-52DA-3B63-9D17-6B3845FD70E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>
              <a:spcAft>
                <a:spcPts val="900"/>
              </a:spcAft>
              <a:buNone/>
            </a:pPr>
            <a:r>
              <a:rPr lang="fi-FI" b="1" i="0" dirty="0">
                <a:solidFill>
                  <a:srgbClr val="242424"/>
                </a:solidFill>
                <a:effectLst/>
                <a:latin typeface="TimesNewRomanPS-BoldMT"/>
              </a:rPr>
              <a:t> (tuoreet yrtit tukevat antioksidanttipitoisuutta)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Persilja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Basilika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Minttu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Tilli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Timjami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Rosmariini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Korianteri (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inherit"/>
              </a:rPr>
              <a:t>cilantro</a:t>
            </a: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)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endParaRPr lang="fi-FI" dirty="0"/>
          </a:p>
        </p:txBody>
      </p:sp>
      <p:pic>
        <p:nvPicPr>
          <p:cNvPr id="6" name="Kuva 5" descr="Lähikuva sienistä">
            <a:extLst>
              <a:ext uri="{FF2B5EF4-FFF2-40B4-BE49-F238E27FC236}">
                <a16:creationId xmlns:a16="http://schemas.microsoft.com/office/drawing/2014/main" id="{34434D37-D082-44AF-EC5B-69E02FE9B9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997" y="4597052"/>
            <a:ext cx="3231990" cy="2160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Kuva 7" descr="Yrttiniput puisella pöydällä">
            <a:extLst>
              <a:ext uri="{FF2B5EF4-FFF2-40B4-BE49-F238E27FC236}">
                <a16:creationId xmlns:a16="http://schemas.microsoft.com/office/drawing/2014/main" id="{85ECFE88-F65E-B503-46F6-365A6A7BA6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459" y="2831294"/>
            <a:ext cx="3505741" cy="2340000"/>
          </a:xfrm>
          <a:prstGeom prst="rect">
            <a:avLst/>
          </a:prstGeom>
          <a:effectLst>
            <a:softEdge rad="279400"/>
          </a:effectLst>
        </p:spPr>
      </p:pic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8A19A6-CC14-BBD2-0A14-B48CE3F7D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Elina Kotanen-Polvilampi</a:t>
            </a:r>
          </a:p>
        </p:txBody>
      </p:sp>
      <p:pic>
        <p:nvPicPr>
          <p:cNvPr id="10" name="Ääni 9">
            <a:hlinkClick r:id="" action="ppaction://media"/>
            <a:extLst>
              <a:ext uri="{FF2B5EF4-FFF2-40B4-BE49-F238E27FC236}">
                <a16:creationId xmlns:a16="http://schemas.microsoft.com/office/drawing/2014/main" id="{A4CABF0A-7B86-58BD-CEA8-EBC7B5B9B2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02034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494"/>
    </mc:Choice>
    <mc:Fallback>
      <p:transition spd="slow" advTm="45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FB51594-8395-84B2-D106-E7FF2C6C7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4800" dirty="0">
                <a:latin typeface="Baguet Script" panose="00000500000000000000" pitchFamily="2" charset="0"/>
              </a:rPr>
              <a:t>Merikasvikset, levät ja mausteiset kasvikset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2925263-199C-811F-21BF-2B9CBE3F6A0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900"/>
              </a:spcAft>
              <a:buNone/>
            </a:pP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Merilevä 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 err="1">
                <a:solidFill>
                  <a:srgbClr val="242424"/>
                </a:solidFill>
                <a:effectLst/>
                <a:latin typeface="inherit"/>
              </a:rPr>
              <a:t>Spirulina</a:t>
            </a: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 /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inherit"/>
              </a:rPr>
              <a:t>chlorella</a:t>
            </a: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 (lisänä tai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inherit"/>
              </a:rPr>
              <a:t>smoothieissa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7C71B24-70BC-2B52-E0E1-8AA341FB51D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spcAft>
                <a:spcPts val="900"/>
              </a:spcAft>
              <a:buNone/>
            </a:pPr>
            <a:r>
              <a:rPr lang="fi-FI" b="1" i="0" dirty="0">
                <a:solidFill>
                  <a:srgbClr val="242424"/>
                </a:solidFill>
                <a:effectLst/>
                <a:latin typeface="TimesNewRomanPS-BoldMT"/>
              </a:rPr>
              <a:t>Mausteiset kasvikset / chiliperheen tuotteet (kohtuudella)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Chilit (jos siedät)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fi-FI" b="0" i="0" dirty="0" err="1">
                <a:solidFill>
                  <a:srgbClr val="242424"/>
                </a:solidFill>
                <a:effectLst/>
                <a:latin typeface="inherit"/>
              </a:rPr>
              <a:t>Jalapeño</a:t>
            </a:r>
            <a:r>
              <a:rPr lang="fi-FI" b="0" i="0" dirty="0">
                <a:solidFill>
                  <a:srgbClr val="242424"/>
                </a:solidFill>
                <a:effectLst/>
                <a:latin typeface="inherit"/>
              </a:rPr>
              <a:t>, paprikat</a:t>
            </a:r>
            <a:endParaRPr lang="fi-FI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endParaRPr lang="fi-FI" dirty="0"/>
          </a:p>
        </p:txBody>
      </p:sp>
      <p:pic>
        <p:nvPicPr>
          <p:cNvPr id="6" name="Kuva 5" descr="punainen chili">
            <a:extLst>
              <a:ext uri="{FF2B5EF4-FFF2-40B4-BE49-F238E27FC236}">
                <a16:creationId xmlns:a16="http://schemas.microsoft.com/office/drawing/2014/main" id="{D3AD9BCD-EE50-A43C-F406-AC177D2F81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714" y="1979113"/>
            <a:ext cx="3633553" cy="4536000"/>
          </a:xfrm>
          <a:prstGeom prst="rect">
            <a:avLst/>
          </a:prstGeom>
          <a:effectLst>
            <a:softEdge rad="889000"/>
          </a:effectLst>
        </p:spPr>
      </p:pic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F8871F2D-C75A-B761-BA25-C03A34BFE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Elina Kotanen-Polvilampi</a:t>
            </a:r>
          </a:p>
        </p:txBody>
      </p:sp>
      <p:pic>
        <p:nvPicPr>
          <p:cNvPr id="9" name="Ääni 8">
            <a:hlinkClick r:id="" action="ppaction://media"/>
            <a:extLst>
              <a:ext uri="{FF2B5EF4-FFF2-40B4-BE49-F238E27FC236}">
                <a16:creationId xmlns:a16="http://schemas.microsoft.com/office/drawing/2014/main" id="{0D3A3FC2-6766-D33D-05A9-16A9B0B080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25605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23"/>
    </mc:Choice>
    <mc:Fallback>
      <p:transition spd="slow" advTm="32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519</Words>
  <Application>Microsoft Office PowerPoint</Application>
  <PresentationFormat>Laajakuva</PresentationFormat>
  <Paragraphs>159</Paragraphs>
  <Slides>18</Slides>
  <Notes>1</Notes>
  <HiddenSlides>0</HiddenSlides>
  <MMClips>18</MMClips>
  <ScaleCrop>false</ScaleCrop>
  <HeadingPairs>
    <vt:vector size="6" baseType="variant">
      <vt:variant>
        <vt:lpstr>Käytetyt fontit</vt:lpstr>
      </vt:variant>
      <vt:variant>
        <vt:i4>8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18</vt:i4>
      </vt:variant>
    </vt:vector>
  </HeadingPairs>
  <TitlesOfParts>
    <vt:vector size="27" baseType="lpstr">
      <vt:lpstr>Meiryo</vt:lpstr>
      <vt:lpstr>Aptos</vt:lpstr>
      <vt:lpstr>Aptos Display</vt:lpstr>
      <vt:lpstr>Arial</vt:lpstr>
      <vt:lpstr>Baguet Script</vt:lpstr>
      <vt:lpstr>inherit</vt:lpstr>
      <vt:lpstr>Times New Roman</vt:lpstr>
      <vt:lpstr>TimesNewRomanPS-BoldMT</vt:lpstr>
      <vt:lpstr>Office-teema</vt:lpstr>
      <vt:lpstr>Miten koostan ruokavalioni?</vt:lpstr>
      <vt:lpstr>Lautasannoksen uusi ajattelumalli.</vt:lpstr>
      <vt:lpstr>Rakenna annoksesi jakamalla lautasesi 4 osioon</vt:lpstr>
      <vt:lpstr>Kasvikset, salaatit ja juurekset Koosta näistä ½  +  ¼   osaa lautasestasi </vt:lpstr>
      <vt:lpstr>Lehtivihannekset ja ristikukkaiset</vt:lpstr>
      <vt:lpstr>Juurekset, mukulat ja sipulit</vt:lpstr>
      <vt:lpstr>Värikkäät vihannekset ja palkokasvit</vt:lpstr>
      <vt:lpstr>Sienet, yrtit sekä maustekasvit</vt:lpstr>
      <vt:lpstr>Merikasvikset, levät ja mausteiset kasvikset</vt:lpstr>
      <vt:lpstr>Marjat ja hedelmät</vt:lpstr>
      <vt:lpstr>PROTEIINIT Lisää näitä lautasellesi ¼ osaa </vt:lpstr>
      <vt:lpstr>Kala</vt:lpstr>
      <vt:lpstr>Liha</vt:lpstr>
      <vt:lpstr>Maitotuotteet jos kehosi sietää</vt:lpstr>
      <vt:lpstr>Kasviproteiinit</vt:lpstr>
      <vt:lpstr>HYVÄT RASVAT. Lisää näitä pieni osio lautasellesi.</vt:lpstr>
      <vt:lpstr>Pähkinät ja siemenet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 K</dc:creator>
  <cp:lastModifiedBy>E K</cp:lastModifiedBy>
  <cp:revision>3</cp:revision>
  <dcterms:created xsi:type="dcterms:W3CDTF">2025-09-23T07:03:13Z</dcterms:created>
  <dcterms:modified xsi:type="dcterms:W3CDTF">2025-10-07T13:41:47Z</dcterms:modified>
</cp:coreProperties>
</file>